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66" r:id="rId23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31" Type="http://schemas.openxmlformats.org/officeDocument/2006/relationships/slide" Target="slides/slide11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6" name="Shape 10576"/>
        <p:cNvGrpSpPr/>
        <p:nvPr/>
      </p:nvGrpSpPr>
      <p:grpSpPr>
        <a:xfrm>
          <a:off x="0" y="0"/>
          <a:ext cx="0" cy="0"/>
          <a:chOff x="0" y="0"/>
          <a:chExt cx="0" cy="0"/>
        </a:xfrm>
      </p:grpSpPr>
      <p:sp>
        <p:nvSpPr>
          <p:cNvPr id="10577" name="Google Shape;10577;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8" name="Google Shape;10578;p1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notesSlide" Target="../notesSlides/notesSlide111.xml"/><Relationship Id="rId3" Type="http://schemas.openxmlformats.org/officeDocument/2006/relationships/image" Target="../media/image286.png"/><Relationship Id="rId4" Type="http://schemas.openxmlformats.org/officeDocument/2006/relationships/image" Target="../media/image288.png"/><Relationship Id="rId5" Type="http://schemas.openxmlformats.org/officeDocument/2006/relationships/image" Target="../media/image305.png"/><Relationship Id="rId6" Type="http://schemas.openxmlformats.org/officeDocument/2006/relationships/image" Target="../media/image283.png"/><Relationship Id="rId7" Type="http://schemas.openxmlformats.org/officeDocument/2006/relationships/image" Target="../media/image290.png"/><Relationship Id="rId8" Type="http://schemas.openxmlformats.org/officeDocument/2006/relationships/image" Target="../media/image289.png"/><Relationship Id="rId9" Type="http://schemas.openxmlformats.org/officeDocument/2006/relationships/image" Target="../media/image314.png"/></Relationships>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9" name="Shape 10579"/>
        <p:cNvGrpSpPr/>
        <p:nvPr/>
      </p:nvGrpSpPr>
      <p:grpSpPr>
        <a:xfrm>
          <a:off x="0" y="0"/>
          <a:ext cx="0" cy="0"/>
          <a:chOff x="0" y="0"/>
          <a:chExt cx="0" cy="0"/>
        </a:xfrm>
      </p:grpSpPr>
      <p:sp>
        <p:nvSpPr>
          <p:cNvPr id="10580" name="Google Shape;10580;p154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581" name="Google Shape;10581;p1541"/>
          <p:cNvSpPr/>
          <p:nvPr/>
        </p:nvSpPr>
        <p:spPr>
          <a:xfrm>
            <a:off x="0" y="1295400"/>
            <a:ext cx="2362200" cy="381000"/>
          </a:xfrm>
          <a:prstGeom prst="rect">
            <a:avLst/>
          </a:prstGeom>
          <a:solidFill>
            <a:srgbClr val="FFFF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82" name="Google Shape;10582;p1541"/>
          <p:cNvSpPr/>
          <p:nvPr/>
        </p:nvSpPr>
        <p:spPr>
          <a:xfrm>
            <a:off x="0" y="685800"/>
            <a:ext cx="2514600" cy="1752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000099"/>
              </a:buClr>
              <a:buSzPts val="1100"/>
              <a:buFont typeface="Arial Black"/>
              <a:buNone/>
            </a:pPr>
            <a:r>
              <a:rPr b="0" i="0" lang="en-US" sz="1100" u="none" cap="none" strike="noStrike">
                <a:solidFill>
                  <a:srgbClr val="000099"/>
                </a:solidFill>
                <a:latin typeface="Arial Black"/>
                <a:ea typeface="Arial Black"/>
                <a:cs typeface="Arial Black"/>
                <a:sym typeface="Arial Black"/>
              </a:rPr>
              <a:t>Performance Measures </a:t>
            </a:r>
            <a:endParaRPr/>
          </a:p>
          <a:p>
            <a:pPr indent="-228600" lvl="0" marL="228600" marR="0" rtl="0" algn="l">
              <a:lnSpc>
                <a:spcPct val="100000"/>
              </a:lnSpc>
              <a:spcBef>
                <a:spcPts val="220"/>
              </a:spcBef>
              <a:spcAft>
                <a:spcPts val="0"/>
              </a:spcAft>
              <a:buClr>
                <a:srgbClr val="333399"/>
              </a:buClr>
              <a:buSzPts val="935"/>
              <a:buFont typeface="Noto Sans Symbols"/>
              <a:buChar char="■"/>
            </a:pPr>
            <a:r>
              <a:rPr b="0" i="0" lang="en-US" sz="1100" u="none" cap="none" strike="noStrike">
                <a:solidFill>
                  <a:srgbClr val="000099"/>
                </a:solidFill>
                <a:latin typeface="Arial Narrow"/>
                <a:ea typeface="Arial Narrow"/>
                <a:cs typeface="Arial Narrow"/>
                <a:sym typeface="Arial Narrow"/>
              </a:rPr>
              <a:t>Percent employees with current performance expectations</a:t>
            </a:r>
            <a:endParaRPr/>
          </a:p>
          <a:p>
            <a:pPr indent="-228600" lvl="0" marL="228600" marR="0" rtl="0" algn="l">
              <a:lnSpc>
                <a:spcPct val="100000"/>
              </a:lnSpc>
              <a:spcBef>
                <a:spcPts val="220"/>
              </a:spcBef>
              <a:spcAft>
                <a:spcPts val="0"/>
              </a:spcAft>
              <a:buClr>
                <a:srgbClr val="333399"/>
              </a:buClr>
              <a:buSzPts val="935"/>
              <a:buFont typeface="Noto Sans Symbols"/>
              <a:buChar char="■"/>
            </a:pPr>
            <a:r>
              <a:rPr b="0" i="0" lang="en-US" sz="1100" u="none" cap="none" strike="noStrike">
                <a:solidFill>
                  <a:srgbClr val="000099"/>
                </a:solidFill>
                <a:latin typeface="Arial Narrow"/>
                <a:ea typeface="Arial Narrow"/>
                <a:cs typeface="Arial Narrow"/>
                <a:sym typeface="Arial Narrow"/>
              </a:rPr>
              <a:t>Employee survey ratings on “productive workplace” questions</a:t>
            </a:r>
            <a:endParaRPr/>
          </a:p>
          <a:p>
            <a:pPr indent="-228600" lvl="0" marL="228600" marR="0" rtl="0" algn="l">
              <a:lnSpc>
                <a:spcPct val="100000"/>
              </a:lnSpc>
              <a:spcBef>
                <a:spcPts val="220"/>
              </a:spcBef>
              <a:spcAft>
                <a:spcPts val="0"/>
              </a:spcAft>
              <a:buClr>
                <a:srgbClr val="333399"/>
              </a:buClr>
              <a:buSzPts val="935"/>
              <a:buFont typeface="Noto Sans Symbols"/>
              <a:buChar char="■"/>
            </a:pPr>
            <a:r>
              <a:rPr b="0" i="0" lang="en-US" sz="1100" u="none" cap="none" strike="noStrike">
                <a:solidFill>
                  <a:srgbClr val="000099"/>
                </a:solidFill>
                <a:latin typeface="Arial Narrow"/>
                <a:ea typeface="Arial Narrow"/>
                <a:cs typeface="Arial Narrow"/>
                <a:sym typeface="Arial Narrow"/>
              </a:rPr>
              <a:t>Overtime usage</a:t>
            </a:r>
            <a:endParaRPr/>
          </a:p>
          <a:p>
            <a:pPr indent="-228600" lvl="0" marL="228600" marR="0" rtl="0" algn="l">
              <a:lnSpc>
                <a:spcPct val="100000"/>
              </a:lnSpc>
              <a:spcBef>
                <a:spcPts val="220"/>
              </a:spcBef>
              <a:spcAft>
                <a:spcPts val="0"/>
              </a:spcAft>
              <a:buClr>
                <a:srgbClr val="333399"/>
              </a:buClr>
              <a:buSzPts val="935"/>
              <a:buFont typeface="Noto Sans Symbols"/>
              <a:buChar char="■"/>
            </a:pPr>
            <a:r>
              <a:rPr b="0" i="0" lang="en-US" sz="1100" u="none" cap="none" strike="noStrike">
                <a:solidFill>
                  <a:srgbClr val="000099"/>
                </a:solidFill>
                <a:latin typeface="Arial Narrow"/>
                <a:ea typeface="Arial Narrow"/>
                <a:cs typeface="Arial Narrow"/>
                <a:sym typeface="Arial Narrow"/>
              </a:rPr>
              <a:t>Sick leave usage Number &amp; type of non-disciplinary grievances and disposition</a:t>
            </a:r>
            <a:endParaRPr/>
          </a:p>
        </p:txBody>
      </p:sp>
      <p:sp>
        <p:nvSpPr>
          <p:cNvPr id="10583" name="Google Shape;10583;p1541"/>
          <p:cNvSpPr txBox="1"/>
          <p:nvPr/>
        </p:nvSpPr>
        <p:spPr>
          <a:xfrm>
            <a:off x="0" y="0"/>
            <a:ext cx="9144000" cy="617538"/>
          </a:xfrm>
          <a:prstGeom prst="rect">
            <a:avLst/>
          </a:prstGeom>
          <a:gradFill>
            <a:gsLst>
              <a:gs pos="0">
                <a:srgbClr val="000099"/>
              </a:gs>
              <a:gs pos="100000">
                <a:schemeClr val="lt1"/>
              </a:gs>
            </a:gsLst>
            <a:lin ang="0" scaled="0"/>
          </a:gradFill>
          <a:ln>
            <a:noFill/>
          </a:ln>
        </p:spPr>
        <p:txBody>
          <a:bodyPr anchorCtr="0" anchor="t" bIns="34775" lIns="69550" spcFirstLastPara="1" rIns="69550" wrap="square" tIns="34775">
            <a:spAutoFit/>
          </a:bodyPr>
          <a:lstStyle/>
          <a:p>
            <a:pPr indent="0" lvl="0" marL="0" marR="0" rtl="0" algn="l">
              <a:lnSpc>
                <a:spcPct val="150000"/>
              </a:lnSpc>
              <a:spcBef>
                <a:spcPts val="0"/>
              </a:spcBef>
              <a:spcAft>
                <a:spcPts val="0"/>
              </a:spcAft>
              <a:buClr>
                <a:srgbClr val="FFFFFF"/>
              </a:buClr>
              <a:buSzPts val="2400"/>
              <a:buFont typeface="Arial Black"/>
              <a:buNone/>
            </a:pPr>
            <a:r>
              <a:rPr b="0" i="0" lang="en-US" sz="2400" u="none" cap="none" strike="noStrike">
                <a:solidFill>
                  <a:srgbClr val="FFFFFF"/>
                </a:solidFill>
                <a:latin typeface="Arial Black"/>
                <a:ea typeface="Arial Black"/>
                <a:cs typeface="Arial Black"/>
                <a:sym typeface="Arial Black"/>
              </a:rPr>
              <a:t>Deploy Workforce |</a:t>
            </a:r>
            <a:endParaRPr b="0" i="0" sz="2800" u="none" cap="none" strike="noStrike">
              <a:solidFill>
                <a:srgbClr val="FFFFFF"/>
              </a:solidFill>
              <a:latin typeface="Arial Black"/>
              <a:ea typeface="Arial Black"/>
              <a:cs typeface="Arial Black"/>
              <a:sym typeface="Arial Black"/>
            </a:endParaRPr>
          </a:p>
        </p:txBody>
      </p:sp>
      <p:sp>
        <p:nvSpPr>
          <p:cNvPr id="10584" name="Google Shape;10584;p1541"/>
          <p:cNvSpPr txBox="1"/>
          <p:nvPr/>
        </p:nvSpPr>
        <p:spPr>
          <a:xfrm>
            <a:off x="3276600" y="0"/>
            <a:ext cx="5562600" cy="581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1600"/>
              <a:buFont typeface="Arial Black"/>
              <a:buNone/>
            </a:pPr>
            <a:r>
              <a:rPr b="0" i="0" lang="en-US" sz="1600" u="none" cap="none" strike="noStrike">
                <a:solidFill>
                  <a:srgbClr val="000099"/>
                </a:solidFill>
                <a:latin typeface="Arial Black"/>
                <a:ea typeface="Arial Black"/>
                <a:cs typeface="Arial Black"/>
                <a:sym typeface="Arial Black"/>
              </a:rPr>
              <a:t>Employee time and talent is used effectively. Employees motivated.</a:t>
            </a:r>
            <a:endParaRPr/>
          </a:p>
        </p:txBody>
      </p:sp>
      <p:sp>
        <p:nvSpPr>
          <p:cNvPr id="10585" name="Google Shape;10585;p1541"/>
          <p:cNvSpPr txBox="1"/>
          <p:nvPr/>
        </p:nvSpPr>
        <p:spPr>
          <a:xfrm>
            <a:off x="0" y="0"/>
            <a:ext cx="2743200" cy="244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C0C0"/>
              </a:buClr>
              <a:buSzPts val="1000"/>
              <a:buFont typeface="Arial Black"/>
              <a:buNone/>
            </a:pPr>
            <a:r>
              <a:rPr b="0" i="0" lang="en-US" sz="1000" u="none" cap="none" strike="noStrike">
                <a:solidFill>
                  <a:srgbClr val="C0C0C0"/>
                </a:solidFill>
                <a:latin typeface="Arial Black"/>
                <a:ea typeface="Arial Black"/>
                <a:cs typeface="Arial Black"/>
                <a:sym typeface="Arial Black"/>
              </a:rPr>
              <a:t>HR Management Report category:</a:t>
            </a:r>
            <a:endParaRPr/>
          </a:p>
        </p:txBody>
      </p:sp>
      <p:grpSp>
        <p:nvGrpSpPr>
          <p:cNvPr id="10586" name="Google Shape;10586;p1541"/>
          <p:cNvGrpSpPr/>
          <p:nvPr/>
        </p:nvGrpSpPr>
        <p:grpSpPr>
          <a:xfrm>
            <a:off x="2362200" y="685800"/>
            <a:ext cx="4775200" cy="4225925"/>
            <a:chOff x="1344" y="449"/>
            <a:chExt cx="3008" cy="2662"/>
          </a:xfrm>
        </p:grpSpPr>
        <p:sp>
          <p:nvSpPr>
            <p:cNvPr id="10587" name="Google Shape;10587;p1541"/>
            <p:cNvSpPr/>
            <p:nvPr/>
          </p:nvSpPr>
          <p:spPr>
            <a:xfrm>
              <a:off x="1344" y="449"/>
              <a:ext cx="2592" cy="2566"/>
            </a:xfrm>
            <a:prstGeom prst="rect">
              <a:avLst/>
            </a:prstGeom>
            <a:solidFill>
              <a:schemeClr val="lt1"/>
            </a:solidFill>
            <a:ln cap="flat" cmpd="sng" w="2857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88" name="Google Shape;10588;p1541"/>
            <p:cNvSpPr txBox="1"/>
            <p:nvPr/>
          </p:nvSpPr>
          <p:spPr>
            <a:xfrm>
              <a:off x="1344" y="664"/>
              <a:ext cx="2928" cy="21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880"/>
                <a:buFont typeface="Noto Sans Symbols"/>
                <a:buNone/>
              </a:pPr>
              <a:r>
                <a:rPr b="0" i="0" lang="en-US" sz="1100" u="none" cap="none" strike="noStrike">
                  <a:solidFill>
                    <a:srgbClr val="000000"/>
                  </a:solidFill>
                  <a:latin typeface="Arial Narrow"/>
                  <a:ea typeface="Arial Narrow"/>
                  <a:cs typeface="Arial Narrow"/>
                  <a:sym typeface="Arial Narrow"/>
                </a:rPr>
                <a:t>Q4. I know what is expected of me at work. (4.3)</a:t>
              </a:r>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rPr b="0" i="0" lang="en-US" sz="1100" u="none" cap="none" strike="noStrike">
                  <a:solidFill>
                    <a:srgbClr val="000000"/>
                  </a:solidFill>
                  <a:latin typeface="Arial Narrow"/>
                  <a:ea typeface="Arial Narrow"/>
                  <a:cs typeface="Arial Narrow"/>
                  <a:sym typeface="Arial Narrow"/>
                </a:rPr>
                <a:t>Q1. I have opportunity to give input on decisions affecting my work. (4.0)</a:t>
              </a:r>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rPr b="0" i="0" lang="en-US" sz="1100" u="none" cap="none" strike="noStrike">
                  <a:solidFill>
                    <a:srgbClr val="000000"/>
                  </a:solidFill>
                  <a:latin typeface="Arial Narrow"/>
                  <a:ea typeface="Arial Narrow"/>
                  <a:cs typeface="Arial Narrow"/>
                  <a:sym typeface="Arial Narrow"/>
                </a:rPr>
                <a:t>Q2. I receive the information I need to do my job effectively. (4.0)</a:t>
              </a:r>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rPr b="0" i="0" lang="en-US" sz="1100" u="none" cap="none" strike="noStrike">
                  <a:solidFill>
                    <a:srgbClr val="000000"/>
                  </a:solidFill>
                  <a:latin typeface="Arial Narrow"/>
                  <a:ea typeface="Arial Narrow"/>
                  <a:cs typeface="Arial Narrow"/>
                  <a:sym typeface="Arial Narrow"/>
                </a:rPr>
                <a:t>Q6. I have the tools and resources I need to do my job effectively. (4.1)</a:t>
              </a:r>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rPr b="0" i="0" lang="en-US" sz="1100" u="none" cap="none" strike="noStrike">
                  <a:solidFill>
                    <a:srgbClr val="000000"/>
                  </a:solidFill>
                  <a:latin typeface="Arial Narrow"/>
                  <a:ea typeface="Arial Narrow"/>
                  <a:cs typeface="Arial Narrow"/>
                  <a:sym typeface="Arial Narrow"/>
                </a:rPr>
                <a:t>Q7. My supervisor treats me with dignity and respect. (4.6)</a:t>
              </a:r>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rPr b="0" i="0" lang="en-US" sz="1100" u="none" cap="none" strike="noStrike">
                  <a:solidFill>
                    <a:srgbClr val="000000"/>
                  </a:solidFill>
                  <a:latin typeface="Arial Narrow"/>
                  <a:ea typeface="Arial Narrow"/>
                  <a:cs typeface="Arial Narrow"/>
                  <a:sym typeface="Arial Narrow"/>
                </a:rPr>
                <a:t>Q8. My supervisor gives me ongoing feedback that helps me improve</a:t>
              </a:r>
              <a:br>
                <a:rPr b="0" i="0" lang="en-US" sz="1100" u="none" cap="none" strike="noStrike">
                  <a:solidFill>
                    <a:srgbClr val="000000"/>
                  </a:solidFill>
                  <a:latin typeface="Arial Narrow"/>
                  <a:ea typeface="Arial Narrow"/>
                  <a:cs typeface="Arial Narrow"/>
                  <a:sym typeface="Arial Narrow"/>
                </a:rPr>
              </a:br>
              <a:r>
                <a:rPr b="0" i="0" lang="en-US" sz="1100" u="none" cap="none" strike="noStrike">
                  <a:solidFill>
                    <a:srgbClr val="000000"/>
                  </a:solidFill>
                  <a:latin typeface="Arial Narrow"/>
                  <a:ea typeface="Arial Narrow"/>
                  <a:cs typeface="Arial Narrow"/>
                  <a:sym typeface="Arial Narrow"/>
                </a:rPr>
                <a:t> my performance. (3.9)</a:t>
              </a:r>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rPr b="0" i="0" lang="en-US" sz="1100" u="none" cap="none" strike="noStrike">
                  <a:solidFill>
                    <a:srgbClr val="000000"/>
                  </a:solidFill>
                  <a:latin typeface="Arial Narrow"/>
                  <a:ea typeface="Arial Narrow"/>
                  <a:cs typeface="Arial Narrow"/>
                  <a:sym typeface="Arial Narrow"/>
                </a:rPr>
                <a:t>Q9. I receive recognition for a job well done. (3.9)</a:t>
              </a:r>
              <a:endParaRPr/>
            </a:p>
          </p:txBody>
        </p:sp>
        <p:sp>
          <p:nvSpPr>
            <p:cNvPr id="10589" name="Google Shape;10589;p1541"/>
            <p:cNvSpPr txBox="1"/>
            <p:nvPr/>
          </p:nvSpPr>
          <p:spPr>
            <a:xfrm>
              <a:off x="1488" y="449"/>
              <a:ext cx="2256" cy="2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Black"/>
                <a:buNone/>
              </a:pPr>
              <a:r>
                <a:rPr b="0" i="0" lang="en-US" sz="1000" u="none" cap="none" strike="noStrike">
                  <a:solidFill>
                    <a:srgbClr val="000000"/>
                  </a:solidFill>
                  <a:latin typeface="Arial Black"/>
                  <a:ea typeface="Arial Black"/>
                  <a:cs typeface="Arial Black"/>
                  <a:sym typeface="Arial Black"/>
                </a:rPr>
                <a:t>Do employees have the day-to-day support </a:t>
              </a:r>
              <a:br>
                <a:rPr b="0" i="0" lang="en-US" sz="1000" u="none" cap="none" strike="noStrike">
                  <a:solidFill>
                    <a:srgbClr val="000000"/>
                  </a:solidFill>
                  <a:latin typeface="Arial Black"/>
                  <a:ea typeface="Arial Black"/>
                  <a:cs typeface="Arial Black"/>
                  <a:sym typeface="Arial Black"/>
                </a:rPr>
              </a:br>
              <a:r>
                <a:rPr b="0" i="0" lang="en-US" sz="1000" u="none" cap="none" strike="noStrike">
                  <a:solidFill>
                    <a:srgbClr val="000000"/>
                  </a:solidFill>
                  <a:latin typeface="Arial Black"/>
                  <a:ea typeface="Arial Black"/>
                  <a:cs typeface="Arial Black"/>
                  <a:sym typeface="Arial Black"/>
                </a:rPr>
                <a:t>needed to enable successful job performance?</a:t>
              </a:r>
              <a:endParaRPr/>
            </a:p>
          </p:txBody>
        </p:sp>
        <p:pic>
          <p:nvPicPr>
            <p:cNvPr id="10590" name="Google Shape;10590;p1541"/>
            <p:cNvPicPr preferRelativeResize="0"/>
            <p:nvPr/>
          </p:nvPicPr>
          <p:blipFill rotWithShape="1">
            <a:blip r:embed="rId3">
              <a:alphaModFix/>
            </a:blip>
            <a:srcRect b="0" l="0" r="0" t="0"/>
            <a:stretch/>
          </p:blipFill>
          <p:spPr>
            <a:xfrm>
              <a:off x="1488" y="681"/>
              <a:ext cx="2864" cy="394"/>
            </a:xfrm>
            <a:prstGeom prst="rect">
              <a:avLst/>
            </a:prstGeom>
            <a:noFill/>
            <a:ln>
              <a:noFill/>
            </a:ln>
          </p:spPr>
        </p:pic>
        <p:pic>
          <p:nvPicPr>
            <p:cNvPr id="10591" name="Google Shape;10591;p1541"/>
            <p:cNvPicPr preferRelativeResize="0"/>
            <p:nvPr/>
          </p:nvPicPr>
          <p:blipFill rotWithShape="1">
            <a:blip r:embed="rId4">
              <a:alphaModFix/>
            </a:blip>
            <a:srcRect b="0" l="0" r="0" t="0"/>
            <a:stretch/>
          </p:blipFill>
          <p:spPr>
            <a:xfrm>
              <a:off x="1488" y="1002"/>
              <a:ext cx="2864" cy="396"/>
            </a:xfrm>
            <a:prstGeom prst="rect">
              <a:avLst/>
            </a:prstGeom>
            <a:noFill/>
            <a:ln>
              <a:noFill/>
            </a:ln>
          </p:spPr>
        </p:pic>
        <p:pic>
          <p:nvPicPr>
            <p:cNvPr id="10592" name="Google Shape;10592;p1541"/>
            <p:cNvPicPr preferRelativeResize="0"/>
            <p:nvPr/>
          </p:nvPicPr>
          <p:blipFill rotWithShape="1">
            <a:blip r:embed="rId5">
              <a:alphaModFix/>
            </a:blip>
            <a:srcRect b="0" l="0" r="0" t="0"/>
            <a:stretch/>
          </p:blipFill>
          <p:spPr>
            <a:xfrm>
              <a:off x="1488" y="1324"/>
              <a:ext cx="2864" cy="395"/>
            </a:xfrm>
            <a:prstGeom prst="rect">
              <a:avLst/>
            </a:prstGeom>
            <a:noFill/>
            <a:ln>
              <a:noFill/>
            </a:ln>
          </p:spPr>
        </p:pic>
        <p:pic>
          <p:nvPicPr>
            <p:cNvPr id="10593" name="Google Shape;10593;p1541"/>
            <p:cNvPicPr preferRelativeResize="0"/>
            <p:nvPr/>
          </p:nvPicPr>
          <p:blipFill rotWithShape="1">
            <a:blip r:embed="rId6">
              <a:alphaModFix/>
            </a:blip>
            <a:srcRect b="0" l="0" r="0" t="0"/>
            <a:stretch/>
          </p:blipFill>
          <p:spPr>
            <a:xfrm>
              <a:off x="1488" y="1623"/>
              <a:ext cx="2864" cy="396"/>
            </a:xfrm>
            <a:prstGeom prst="rect">
              <a:avLst/>
            </a:prstGeom>
            <a:noFill/>
            <a:ln>
              <a:noFill/>
            </a:ln>
          </p:spPr>
        </p:pic>
        <p:pic>
          <p:nvPicPr>
            <p:cNvPr id="10594" name="Google Shape;10594;p1541"/>
            <p:cNvPicPr preferRelativeResize="0"/>
            <p:nvPr/>
          </p:nvPicPr>
          <p:blipFill rotWithShape="1">
            <a:blip r:embed="rId7">
              <a:alphaModFix/>
            </a:blip>
            <a:srcRect b="0" l="0" r="0" t="0"/>
            <a:stretch/>
          </p:blipFill>
          <p:spPr>
            <a:xfrm>
              <a:off x="1488" y="2001"/>
              <a:ext cx="2864" cy="395"/>
            </a:xfrm>
            <a:prstGeom prst="rect">
              <a:avLst/>
            </a:prstGeom>
            <a:noFill/>
            <a:ln>
              <a:noFill/>
            </a:ln>
          </p:spPr>
        </p:pic>
        <p:pic>
          <p:nvPicPr>
            <p:cNvPr id="10595" name="Google Shape;10595;p1541"/>
            <p:cNvPicPr preferRelativeResize="0"/>
            <p:nvPr/>
          </p:nvPicPr>
          <p:blipFill rotWithShape="1">
            <a:blip r:embed="rId8">
              <a:alphaModFix/>
            </a:blip>
            <a:srcRect b="0" l="0" r="0" t="0"/>
            <a:stretch/>
          </p:blipFill>
          <p:spPr>
            <a:xfrm>
              <a:off x="1488" y="2379"/>
              <a:ext cx="2864" cy="396"/>
            </a:xfrm>
            <a:prstGeom prst="rect">
              <a:avLst/>
            </a:prstGeom>
            <a:noFill/>
            <a:ln>
              <a:noFill/>
            </a:ln>
          </p:spPr>
        </p:pic>
        <p:pic>
          <p:nvPicPr>
            <p:cNvPr id="10596" name="Google Shape;10596;p1541"/>
            <p:cNvPicPr preferRelativeResize="0"/>
            <p:nvPr/>
          </p:nvPicPr>
          <p:blipFill rotWithShape="1">
            <a:blip r:embed="rId9">
              <a:alphaModFix/>
            </a:blip>
            <a:srcRect b="0" l="0" r="0" t="0"/>
            <a:stretch/>
          </p:blipFill>
          <p:spPr>
            <a:xfrm>
              <a:off x="1488" y="2717"/>
              <a:ext cx="2864" cy="394"/>
            </a:xfrm>
            <a:prstGeom prst="rect">
              <a:avLst/>
            </a:prstGeom>
            <a:noFill/>
            <a:ln>
              <a:noFill/>
            </a:ln>
          </p:spPr>
        </p:pic>
      </p:grpSp>
      <p:sp>
        <p:nvSpPr>
          <p:cNvPr id="10597" name="Google Shape;10597;p1541"/>
          <p:cNvSpPr txBox="1"/>
          <p:nvPr/>
        </p:nvSpPr>
        <p:spPr>
          <a:xfrm>
            <a:off x="457200" y="2514600"/>
            <a:ext cx="1828800" cy="725488"/>
          </a:xfrm>
          <a:prstGeom prst="rect">
            <a:avLst/>
          </a:prstGeom>
          <a:solidFill>
            <a:schemeClr val="lt1"/>
          </a:solidFill>
          <a:ln cap="flat" cmpd="sng" w="28575">
            <a:solidFill>
              <a:srgbClr val="000099"/>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99"/>
              </a:buClr>
              <a:buSzPts val="1200"/>
              <a:buFont typeface="Noto Sans Symbols"/>
              <a:buNone/>
            </a:pPr>
            <a:r>
              <a:rPr b="1" i="0" lang="en-US" sz="1200" u="none" cap="none" strike="noStrike">
                <a:solidFill>
                  <a:srgbClr val="000000"/>
                </a:solidFill>
                <a:latin typeface="Arial Narrow"/>
                <a:ea typeface="Arial Narrow"/>
                <a:cs typeface="Arial Narrow"/>
                <a:sym typeface="Arial Narrow"/>
              </a:rPr>
              <a:t>Overall average score for “productive workplace” questions is 4.1%</a:t>
            </a:r>
            <a:endParaRPr/>
          </a:p>
        </p:txBody>
      </p:sp>
      <p:sp>
        <p:nvSpPr>
          <p:cNvPr id="10598" name="Google Shape;10598;p1541"/>
          <p:cNvSpPr txBox="1"/>
          <p:nvPr/>
        </p:nvSpPr>
        <p:spPr>
          <a:xfrm>
            <a:off x="6858000" y="685800"/>
            <a:ext cx="2057400" cy="1947863"/>
          </a:xfrm>
          <a:prstGeom prst="rect">
            <a:avLst/>
          </a:prstGeom>
          <a:noFill/>
          <a:ln cap="flat" cmpd="sng" w="28575">
            <a:solidFill>
              <a:srgbClr val="000099"/>
            </a:solidFill>
            <a:prstDash val="solid"/>
            <a:miter lim="800000"/>
            <a:headEnd len="sm" w="sm" type="none"/>
            <a:tailEnd len="sm" w="sm" type="none"/>
          </a:ln>
        </p:spPr>
        <p:txBody>
          <a:bodyPr anchorCtr="0" anchor="t" bIns="45700" lIns="91425" spcFirstLastPara="1" rIns="91425" wrap="square" tIns="45700">
            <a:spAutoFit/>
          </a:bodyPr>
          <a:lstStyle/>
          <a:p>
            <a:pPr indent="-168275" lvl="0" marL="168275" marR="0" rtl="0" algn="l">
              <a:lnSpc>
                <a:spcPct val="100000"/>
              </a:lnSpc>
              <a:spcBef>
                <a:spcPts val="0"/>
              </a:spcBef>
              <a:spcAft>
                <a:spcPts val="0"/>
              </a:spcAft>
              <a:buClr>
                <a:srgbClr val="000099"/>
              </a:buClr>
              <a:buSzPts val="1200"/>
              <a:buFont typeface="Arial Black"/>
              <a:buNone/>
            </a:pPr>
            <a:r>
              <a:rPr b="0" i="0" lang="en-US" sz="1200" u="none" cap="none" strike="noStrike">
                <a:solidFill>
                  <a:srgbClr val="000000"/>
                </a:solidFill>
                <a:latin typeface="Arial Black"/>
                <a:ea typeface="Arial Black"/>
                <a:cs typeface="Arial Black"/>
                <a:sym typeface="Arial Black"/>
              </a:rPr>
              <a:t>Analysis:</a:t>
            </a:r>
            <a:endParaRPr/>
          </a:p>
          <a:p>
            <a:pPr indent="-168275" lvl="0" marL="168275" marR="0" rtl="0" algn="l">
              <a:lnSpc>
                <a:spcPct val="100000"/>
              </a:lnSpc>
              <a:spcBef>
                <a:spcPts val="600"/>
              </a:spcBef>
              <a:spcAft>
                <a:spcPts val="0"/>
              </a:spcAft>
              <a:buClr>
                <a:srgbClr val="000099"/>
              </a:buClr>
              <a:buSzPts val="1200"/>
              <a:buFont typeface="Noto Sans Symbols"/>
              <a:buChar char="▪"/>
            </a:pPr>
            <a:r>
              <a:rPr b="0" i="0" lang="en-US" sz="1200" u="none" cap="none" strike="noStrike">
                <a:solidFill>
                  <a:srgbClr val="000000"/>
                </a:solidFill>
                <a:latin typeface="Arial"/>
                <a:ea typeface="Arial"/>
                <a:cs typeface="Arial"/>
                <a:sym typeface="Arial"/>
              </a:rPr>
              <a:t>While we appear successful in showing respect and providing clear expectations, we can improve in areas of feedback and recognition.</a:t>
            </a:r>
            <a:endParaRPr/>
          </a:p>
          <a:p>
            <a:pPr indent="-168275" lvl="0" marL="168275" marR="0" rtl="0" algn="l">
              <a:lnSpc>
                <a:spcPct val="100000"/>
              </a:lnSpc>
              <a:spcBef>
                <a:spcPts val="600"/>
              </a:spcBef>
              <a:spcAft>
                <a:spcPts val="0"/>
              </a:spcAft>
              <a:buClr>
                <a:srgbClr val="000099"/>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0599" name="Google Shape;10599;p1541"/>
          <p:cNvSpPr txBox="1"/>
          <p:nvPr/>
        </p:nvSpPr>
        <p:spPr>
          <a:xfrm>
            <a:off x="6858000" y="2743200"/>
            <a:ext cx="2057400" cy="2132013"/>
          </a:xfrm>
          <a:prstGeom prst="rect">
            <a:avLst/>
          </a:prstGeom>
          <a:noFill/>
          <a:ln cap="flat" cmpd="sng" w="28575">
            <a:solidFill>
              <a:srgbClr val="000099"/>
            </a:solidFill>
            <a:prstDash val="solid"/>
            <a:miter lim="800000"/>
            <a:headEnd len="sm" w="sm" type="none"/>
            <a:tailEnd len="sm" w="sm" type="none"/>
          </a:ln>
        </p:spPr>
        <p:txBody>
          <a:bodyPr anchorCtr="0" anchor="t" bIns="45700" lIns="91425" spcFirstLastPara="1" rIns="91425" wrap="square" tIns="45700">
            <a:spAutoFit/>
          </a:bodyPr>
          <a:lstStyle/>
          <a:p>
            <a:pPr indent="-168275" lvl="0" marL="168275" marR="0" rtl="0" algn="l">
              <a:lnSpc>
                <a:spcPct val="100000"/>
              </a:lnSpc>
              <a:spcBef>
                <a:spcPts val="0"/>
              </a:spcBef>
              <a:spcAft>
                <a:spcPts val="0"/>
              </a:spcAft>
              <a:buClr>
                <a:srgbClr val="000099"/>
              </a:buClr>
              <a:buSzPts val="1200"/>
              <a:buFont typeface="Arial Black"/>
              <a:buNone/>
            </a:pPr>
            <a:r>
              <a:rPr b="0" i="0" lang="en-US" sz="1200" u="none" cap="none" strike="noStrike">
                <a:solidFill>
                  <a:srgbClr val="000000"/>
                </a:solidFill>
                <a:latin typeface="Arial Black"/>
                <a:ea typeface="Arial Black"/>
                <a:cs typeface="Arial Black"/>
                <a:sym typeface="Arial Black"/>
              </a:rPr>
              <a:t>Action Steps:</a:t>
            </a:r>
            <a:endParaRPr/>
          </a:p>
          <a:p>
            <a:pPr indent="-168275" lvl="0" marL="168275" marR="0" rtl="0" algn="l">
              <a:lnSpc>
                <a:spcPct val="100000"/>
              </a:lnSpc>
              <a:spcBef>
                <a:spcPts val="600"/>
              </a:spcBef>
              <a:spcAft>
                <a:spcPts val="0"/>
              </a:spcAft>
              <a:buClr>
                <a:srgbClr val="000099"/>
              </a:buClr>
              <a:buSzPts val="1200"/>
              <a:buFont typeface="Noto Sans Symbols"/>
              <a:buChar char="▪"/>
            </a:pPr>
            <a:r>
              <a:rPr b="0" i="0" lang="en-US" sz="1200" u="none" cap="none" strike="noStrike">
                <a:solidFill>
                  <a:srgbClr val="000000"/>
                </a:solidFill>
                <a:latin typeface="Arial"/>
                <a:ea typeface="Arial"/>
                <a:cs typeface="Arial"/>
                <a:sym typeface="Arial"/>
              </a:rPr>
              <a:t>Review recognition program for meaningful tools &amp; effectiveness.</a:t>
            </a:r>
            <a:endParaRPr/>
          </a:p>
          <a:p>
            <a:pPr indent="-168275" lvl="0" marL="168275" marR="0" rtl="0" algn="l">
              <a:lnSpc>
                <a:spcPct val="100000"/>
              </a:lnSpc>
              <a:spcBef>
                <a:spcPts val="600"/>
              </a:spcBef>
              <a:spcAft>
                <a:spcPts val="0"/>
              </a:spcAft>
              <a:buClr>
                <a:srgbClr val="000099"/>
              </a:buClr>
              <a:buSzPts val="1200"/>
              <a:buFont typeface="Noto Sans Symbols"/>
              <a:buChar char="▪"/>
            </a:pPr>
            <a:r>
              <a:rPr b="0" i="0" lang="en-US" sz="1200" u="none" cap="none" strike="noStrike">
                <a:solidFill>
                  <a:srgbClr val="000000"/>
                </a:solidFill>
                <a:latin typeface="Arial"/>
                <a:ea typeface="Arial"/>
                <a:cs typeface="Arial"/>
                <a:sym typeface="Arial"/>
              </a:rPr>
              <a:t>Review communication methods for practices and potential gaps</a:t>
            </a:r>
            <a:endParaRPr/>
          </a:p>
          <a:p>
            <a:pPr indent="-92075" lvl="0" marL="168275" marR="0" rtl="0" algn="l">
              <a:lnSpc>
                <a:spcPct val="100000"/>
              </a:lnSpc>
              <a:spcBef>
                <a:spcPts val="600"/>
              </a:spcBef>
              <a:spcAft>
                <a:spcPts val="0"/>
              </a:spcAft>
              <a:buClr>
                <a:srgbClr val="000099"/>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168275" lvl="0" marL="168275" marR="0" rtl="0" algn="l">
              <a:lnSpc>
                <a:spcPct val="100000"/>
              </a:lnSpc>
              <a:spcBef>
                <a:spcPts val="600"/>
              </a:spcBef>
              <a:spcAft>
                <a:spcPts val="0"/>
              </a:spcAft>
              <a:buClr>
                <a:srgbClr val="000099"/>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0600" name="Google Shape;10600;p1541"/>
          <p:cNvSpPr txBox="1"/>
          <p:nvPr/>
        </p:nvSpPr>
        <p:spPr>
          <a:xfrm>
            <a:off x="381000" y="5257800"/>
            <a:ext cx="3733800" cy="244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SPACE FOR AGENCY’S DISCRETIONARY USE</a:t>
            </a:r>
            <a:endParaRPr/>
          </a:p>
        </p:txBody>
      </p:sp>
      <p:sp>
        <p:nvSpPr>
          <p:cNvPr id="10601" name="Google Shape;10601;p1541"/>
          <p:cNvSpPr txBox="1"/>
          <p:nvPr/>
        </p:nvSpPr>
        <p:spPr>
          <a:xfrm>
            <a:off x="762000" y="3962400"/>
            <a:ext cx="1524000" cy="549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Narrow"/>
              <a:buNone/>
            </a:pPr>
            <a:r>
              <a:rPr b="1" i="0" lang="en-US" sz="1000" u="none" cap="none" strike="noStrike">
                <a:solidFill>
                  <a:srgbClr val="000000"/>
                </a:solidFill>
                <a:latin typeface="Arial Narrow"/>
                <a:ea typeface="Arial Narrow"/>
                <a:cs typeface="Arial Narrow"/>
                <a:sym typeface="Arial Narrow"/>
              </a:rPr>
              <a:t>DOUBLE CLICK ON THE BAR CHARTS TO ENTER YOUR AGENCY’S DATA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